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Content Layouts" id="{9FAAE9DC-6B47-4489-8D39-F9B192C11667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B3"/>
    <a:srgbClr val="D9D9D9"/>
    <a:srgbClr val="C25608"/>
    <a:srgbClr val="55565A"/>
    <a:srgbClr val="E1E2DF"/>
    <a:srgbClr val="008770"/>
    <a:srgbClr val="D0D0CE"/>
    <a:srgbClr val="B1B3B3"/>
    <a:srgbClr val="888B8D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57"/>
    <p:restoredTop sz="94705"/>
  </p:normalViewPr>
  <p:slideViewPr>
    <p:cSldViewPr snapToGrid="0" snapToObjects="1">
      <p:cViewPr varScale="1">
        <p:scale>
          <a:sx n="46" d="100"/>
          <a:sy n="46" d="100"/>
        </p:scale>
        <p:origin x="200" y="18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2/17/22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29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784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8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401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721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984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909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2732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DF16A49-5CE2-4522-9F7C-419851CDD4B9}" type="slidenum">
              <a:rPr lang="en-US" sz="1400" b="0" strike="noStrike" spc="-1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784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n on 1214">
            <a:extLst>
              <a:ext uri="{FF2B5EF4-FFF2-40B4-BE49-F238E27FC236}">
                <a16:creationId xmlns:a16="http://schemas.microsoft.com/office/drawing/2014/main" id="{43823200-3273-4249-8BE1-23817C698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1"/>
            <a:ext cx="12192000" cy="524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901315" y="318697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Python a quick Intro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901315" y="1711318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Harmeet Bhatia 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901397" y="2451600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6"/>
          </a:solidFill>
          <a:ln>
            <a:noFill/>
          </a:ln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6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</a:t>
            </a:r>
            <a:br>
              <a:rPr lang="en-US"/>
            </a:br>
            <a:r>
              <a:rPr lang="en-US"/>
              <a:t>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bg1"/>
          </a:solidFill>
          <a:ln>
            <a:solidFill>
              <a:schemeClr val="accent4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bg1"/>
          </a:solidFill>
          <a:ln>
            <a:solidFill>
              <a:schemeClr val="accent3"/>
            </a:solidFill>
          </a:ln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1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6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</a:t>
            </a:r>
            <a:br>
              <a:rPr lang="en-US"/>
            </a:br>
            <a:r>
              <a:rPr lang="en-US"/>
              <a:t>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3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chemeClr val="accent6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[place icon here. To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3E4534-075F-B54C-B4B0-142E4653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33F32B6-2540-374D-8DC3-A0D6A48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866676-7CDA-894F-8A98-663F7B075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22" y="1"/>
            <a:ext cx="5610578" cy="34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864245" y="3136544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864245" y="4529165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864327" y="5269447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</a:t>
            </a:r>
            <a:r>
              <a:rPr lang="en-US" err="1"/>
              <a:t>pt</a:t>
            </a:r>
            <a:r>
              <a:rPr lang="en-US"/>
              <a:t>, hit return then Tab to get to level 2 – 16 </a:t>
            </a:r>
            <a:r>
              <a:rPr lang="en-US" err="1"/>
              <a:t>pt</a:t>
            </a:r>
            <a:r>
              <a:rPr lang="en-US"/>
              <a:t>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bg1">
              <a:lumMod val="95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88E3B-48C9-934E-B02B-96FEF54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D53C22C-150A-4046-BA43-28026F39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8086E-C569-7141-B6A5-7BD1572CB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0F0FEB-CFA5-2C45-B870-C5F1DC7F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1079B6-058B-EB48-BB06-7E68178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646E3-1C33-3A43-BA91-6538A2D0B727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35F66-2486-4442-B2C7-78DB908DA7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11" name="Picture 10" descr="Chart, icon, sunburst chart&#10;&#10;Description automatically generated">
            <a:extLst>
              <a:ext uri="{FF2B5EF4-FFF2-40B4-BE49-F238E27FC236}">
                <a16:creationId xmlns:a16="http://schemas.microsoft.com/office/drawing/2014/main" id="{62181A52-1C46-BA40-906F-1F75160A18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643" y="0"/>
            <a:ext cx="449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D6A1BE-5EA7-054B-9D0E-6D0288B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2835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0F0C83-5F0B-CB4A-B5CE-A4C4B7EADA49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07C6A-2B73-C047-98E7-B51FC37EB8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A2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49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8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0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73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033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83477" y="3781825"/>
            <a:ext cx="9122686" cy="1309059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83395" y="5090884"/>
            <a:ext cx="9122686" cy="6618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283477" y="5831166"/>
            <a:ext cx="9122226" cy="43220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1F61-D65C-9249-99DB-156A203D1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8D00CF1-9C93-2146-A850-824CD33784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20" y="-25917"/>
            <a:ext cx="7661138" cy="4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09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8409" y="2906603"/>
            <a:ext cx="6223272" cy="1051034"/>
          </a:xfrm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868409" y="4122057"/>
            <a:ext cx="6223272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3C971-3F68-0C4B-89ED-10B68E196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85BD7-63C2-5E46-9DF7-51586C404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628" y="408851"/>
            <a:ext cx="3626621" cy="881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55A68-D8C8-E24F-8F17-D834F5936F65}"/>
              </a:ext>
            </a:extLst>
          </p:cNvPr>
          <p:cNvSpPr/>
          <p:nvPr userDrawn="1"/>
        </p:nvSpPr>
        <p:spPr>
          <a:xfrm>
            <a:off x="7716033" y="0"/>
            <a:ext cx="4475967" cy="6858000"/>
          </a:xfrm>
          <a:prstGeom prst="rect">
            <a:avLst/>
          </a:prstGeom>
          <a:solidFill>
            <a:srgbClr val="3B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8C72-B569-A946-8E3A-2E4FFC8B49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0" y="0"/>
            <a:ext cx="44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1C7E6-10C3-5742-AAEE-8A352823E9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5" y="-33801"/>
            <a:ext cx="12179765" cy="689180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854535" y="2906603"/>
            <a:ext cx="5678518" cy="1051034"/>
          </a:xfr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Demonstration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854535" y="4122057"/>
            <a:ext cx="5678518" cy="178344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55836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F5A5A4-DD47-7341-A76A-BD0CAD97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633C245-C634-1445-97C9-13A4208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DE5CE-BB6F-164C-9F33-3B9234201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7" y="3027842"/>
            <a:ext cx="4679270" cy="802315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408F81-CA9C-2A43-A827-06D56D67EA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173" y="2665068"/>
            <a:ext cx="5100920" cy="1527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7D95D7-7E6C-AE4E-A909-867F4BE55BD9}"/>
              </a:ext>
            </a:extLst>
          </p:cNvPr>
          <p:cNvSpPr/>
          <p:nvPr userDrawn="1"/>
        </p:nvSpPr>
        <p:spPr>
          <a:xfrm>
            <a:off x="0" y="0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A8BDC-B144-494E-AE51-70F87B8A0606}"/>
              </a:ext>
            </a:extLst>
          </p:cNvPr>
          <p:cNvSpPr/>
          <p:nvPr userDrawn="1"/>
        </p:nvSpPr>
        <p:spPr>
          <a:xfrm>
            <a:off x="0" y="4542312"/>
            <a:ext cx="12192000" cy="2315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049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and 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16A4-6A32-6F4C-BF51-31ACDCE898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8" cy="6898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41F57-F71C-B24A-A0B8-FD20602E952E}"/>
              </a:ext>
            </a:extLst>
          </p:cNvPr>
          <p:cNvSpPr txBox="1"/>
          <p:nvPr userDrawn="1"/>
        </p:nvSpPr>
        <p:spPr>
          <a:xfrm>
            <a:off x="4013200" y="2214880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C6CD-A919-234E-A8D8-C1F75A8086D8}"/>
              </a:ext>
            </a:extLst>
          </p:cNvPr>
          <p:cNvSpPr txBox="1"/>
          <p:nvPr userDrawn="1"/>
        </p:nvSpPr>
        <p:spPr>
          <a:xfrm>
            <a:off x="5811520" y="146304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75408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739127"/>
            <a:ext cx="2535345" cy="1151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FC5AB6-528D-734A-B2D3-338D328A49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85" y="-127577"/>
            <a:ext cx="3172467" cy="18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rgbClr val="C2560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29A1C7-7998-D741-A9EC-21C894C494CA}"/>
              </a:ext>
            </a:extLst>
          </p:cNvPr>
          <p:cNvSpPr/>
          <p:nvPr userDrawn="1"/>
        </p:nvSpPr>
        <p:spPr>
          <a:xfrm>
            <a:off x="495300" y="1828800"/>
            <a:ext cx="11315700" cy="4075113"/>
          </a:xfrm>
          <a:prstGeom prst="rect">
            <a:avLst/>
          </a:prstGeom>
          <a:ln>
            <a:noFill/>
          </a:ln>
        </p:spPr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2376FA20-CADA-CF41-BA63-D6FB75E8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6793" y="1440273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First Point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CD86A94-0A14-5D44-8FCA-A8F1159841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1800" y="219861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Second Point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C616C851-4960-754F-9C26-36C6737501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72124" y="3050633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Third Point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826CF336-821E-7B49-AA66-EAA131E5F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2124" y="3884595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Fourth Point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6F169A95-174A-124B-9772-9D5F83D6A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01800" y="4732216"/>
            <a:ext cx="9563100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Fifth Point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22463D1E-16E4-8946-9B23-988B79430E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793" y="5504468"/>
            <a:ext cx="9489123" cy="378367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en-US"/>
              <a:t>Sixth Point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5FCF04B-C6A0-114F-914B-CA0DE5E674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801" y="1260371"/>
            <a:ext cx="759081" cy="759081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5DE9BCB-C53A-D44B-80EF-8526D4823C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041" y="205836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A3FFA5F2-5D28-3349-AC9F-9FC45F5BED8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0073" y="2856367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BB4E69F-F813-C549-9422-C6EE5E20D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073" y="3654365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0B27227E-FB9A-804D-86EE-B413AC12EA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041" y="4452363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49A67E01-93D4-1143-9C58-7C6FADBD8A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801" y="5250359"/>
            <a:ext cx="759081" cy="759081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46ED726-AECC-0542-ADAF-8AA52FF64D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5300" y="636719"/>
            <a:ext cx="8963025" cy="5334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US"/>
              <a:t>Session Agenda – Insert Own Graphics</a:t>
            </a:r>
          </a:p>
        </p:txBody>
      </p:sp>
    </p:spTree>
    <p:extLst>
      <p:ext uri="{BB962C8B-B14F-4D97-AF65-F5344CB8AC3E}">
        <p14:creationId xmlns:p14="http://schemas.microsoft.com/office/powerpoint/2010/main" val="1945683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68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623DC9-B854-C04B-BD41-38B271D1F2B4}"/>
              </a:ext>
            </a:extLst>
          </p:cNvPr>
          <p:cNvSpPr txBox="1"/>
          <p:nvPr userDrawn="1"/>
        </p:nvSpPr>
        <p:spPr>
          <a:xfrm>
            <a:off x="9613557" y="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subhead in 16 </a:t>
            </a:r>
            <a:r>
              <a:rPr lang="en-US" err="1"/>
              <a:t>pt</a:t>
            </a:r>
            <a:r>
              <a:rPr lang="en-US"/>
              <a:t> gray bold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F7EB957-C9D0-8542-9590-5F01D34A7E9D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28" y="6263366"/>
            <a:ext cx="3154528" cy="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99" r:id="rId2"/>
    <p:sldLayoutId id="214748390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95" r:id="rId23"/>
    <p:sldLayoutId id="2147483887" r:id="rId24"/>
    <p:sldLayoutId id="2147483890" r:id="rId25"/>
    <p:sldLayoutId id="2147483884" r:id="rId26"/>
    <p:sldLayoutId id="2147483891" r:id="rId27"/>
    <p:sldLayoutId id="2147483892" r:id="rId28"/>
    <p:sldLayoutId id="2147483893" r:id="rId29"/>
    <p:sldLayoutId id="2147483894" r:id="rId30"/>
    <p:sldLayoutId id="2147483896" r:id="rId31"/>
    <p:sldLayoutId id="2147483883" r:id="rId32"/>
    <p:sldLayoutId id="2147483872" r:id="rId33"/>
    <p:sldLayoutId id="2147483873" r:id="rId34"/>
    <p:sldLayoutId id="2147483874" r:id="rId35"/>
    <p:sldLayoutId id="2147483875" r:id="rId36"/>
    <p:sldLayoutId id="2147483877" r:id="rId37"/>
    <p:sldLayoutId id="2147483898" r:id="rId38"/>
    <p:sldLayoutId id="2147483897" r:id="rId39"/>
    <p:sldLayoutId id="2147483878" r:id="rId40"/>
    <p:sldLayoutId id="2147483886" r:id="rId41"/>
    <p:sldLayoutId id="2147483901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 to Data Visualization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Harmeet Bhatia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Bokeh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Plotly</a:t>
            </a:r>
            <a:endParaRPr lang="en-US" sz="2800" dirty="0"/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89794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Bokeh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Plotly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Folium</a:t>
            </a:r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118060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325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4860" b="1" strike="noStrike" spc="-1" dirty="0">
                <a:solidFill>
                  <a:srgbClr val="125DA2"/>
                </a:solidFill>
                <a:latin typeface="Open Sans"/>
                <a:ea typeface="Open Sans"/>
              </a:rPr>
              <a:t>Introduction to Data Understanding and Visualization for Beginners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Engaging Examples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1645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Focus of the course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Engaging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Real Data sets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2892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47495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380433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205042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Seaborn</a:t>
            </a:r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148859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40" y="1987622"/>
            <a:ext cx="12191760" cy="910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60" b="1" spc="-1" dirty="0">
                <a:solidFill>
                  <a:srgbClr val="125DA2"/>
                </a:solidFill>
                <a:latin typeface="Open Sans"/>
              </a:rPr>
              <a:t>Packages Covered</a:t>
            </a:r>
            <a:endParaRPr lang="en-US" sz="486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115D-01CD-4FA1-97A4-8E7CCEF9CB48}"/>
              </a:ext>
            </a:extLst>
          </p:cNvPr>
          <p:cNvSpPr txBox="1"/>
          <p:nvPr/>
        </p:nvSpPr>
        <p:spPr>
          <a:xfrm>
            <a:off x="3220720" y="3149600"/>
            <a:ext cx="54864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Bokeh</a:t>
            </a:r>
          </a:p>
          <a:p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995999280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C25608"/>
      </a:accent1>
      <a:accent2>
        <a:srgbClr val="EAAA00"/>
      </a:accent2>
      <a:accent3>
        <a:srgbClr val="A22B38"/>
      </a:accent3>
      <a:accent4>
        <a:srgbClr val="008770"/>
      </a:accent4>
      <a:accent5>
        <a:srgbClr val="3B0083"/>
      </a:accent5>
      <a:accent6>
        <a:srgbClr val="00549F"/>
      </a:accent6>
      <a:hlink>
        <a:srgbClr val="00549F"/>
      </a:hlink>
      <a:folHlink>
        <a:srgbClr val="C256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B17838BE6154B8FE337A9A7621824" ma:contentTypeVersion="13" ma:contentTypeDescription="Create a new document." ma:contentTypeScope="" ma:versionID="d6f03b25bd7dfe7f5c317e1aea06bd5b">
  <xsd:schema xmlns:xsd="http://www.w3.org/2001/XMLSchema" xmlns:xs="http://www.w3.org/2001/XMLSchema" xmlns:p="http://schemas.microsoft.com/office/2006/metadata/properties" xmlns:ns2="3cc7cc9a-fe0f-41c4-a19c-289700e076d8" xmlns:ns3="78110898-dcc3-4fc8-805e-3f482d1e6958" targetNamespace="http://schemas.microsoft.com/office/2006/metadata/properties" ma:root="true" ma:fieldsID="85476f4b1a1308dbd221fcfc1286f70d" ns2:_="" ns3:_="">
    <xsd:import namespace="3cc7cc9a-fe0f-41c4-a19c-289700e076d8"/>
    <xsd:import namespace="78110898-dcc3-4fc8-805e-3f482d1e69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7cc9a-fe0f-41c4-a19c-289700e07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10898-dcc3-4fc8-805e-3f482d1e69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8110898-dcc3-4fc8-805e-3f482d1e6958"/>
    <ds:schemaRef ds:uri="3cc7cc9a-fe0f-41c4-a19c-289700e076d8"/>
  </ds:schemaRefs>
</ds:datastoreItem>
</file>

<file path=customXml/itemProps2.xml><?xml version="1.0" encoding="utf-8"?>
<ds:datastoreItem xmlns:ds="http://schemas.openxmlformats.org/officeDocument/2006/customXml" ds:itemID="{F3661530-98E5-4D69-B29A-3C0E33CDE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7cc9a-fe0f-41c4-a19c-289700e076d8"/>
    <ds:schemaRef ds:uri="78110898-dcc3-4fc8-805e-3f482d1e6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10296</TotalTime>
  <Words>83</Words>
  <Application>Microsoft Macintosh PowerPoint</Application>
  <PresentationFormat>Widescreen</PresentationFormat>
  <Paragraphs>54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Times New Roman</vt:lpstr>
      <vt:lpstr>Optum WIdescreen 2017</vt:lpstr>
      <vt:lpstr>Intro to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Harmeet Bhatia</cp:lastModifiedBy>
  <cp:revision>53</cp:revision>
  <dcterms:created xsi:type="dcterms:W3CDTF">2017-07-17T15:17:37Z</dcterms:created>
  <dcterms:modified xsi:type="dcterms:W3CDTF">2022-02-17T00:50:28Z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0x0101002BCB17838BE6154B8FE337A9A7621824</vt:lpwstr>
  </property>
</Properties>
</file>